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76" r:id="rId6"/>
    <p:sldId id="259" r:id="rId7"/>
    <p:sldId id="277" r:id="rId8"/>
    <p:sldId id="260" r:id="rId9"/>
    <p:sldId id="261" r:id="rId10"/>
    <p:sldId id="262" r:id="rId11"/>
    <p:sldId id="279" r:id="rId12"/>
    <p:sldId id="263" r:id="rId13"/>
    <p:sldId id="280" r:id="rId14"/>
    <p:sldId id="264" r:id="rId15"/>
    <p:sldId id="281" r:id="rId16"/>
    <p:sldId id="265" r:id="rId17"/>
    <p:sldId id="266" r:id="rId18"/>
    <p:sldId id="267" r:id="rId19"/>
    <p:sldId id="268" r:id="rId20"/>
    <p:sldId id="269" r:id="rId21"/>
    <p:sldId id="282" r:id="rId22"/>
    <p:sldId id="270" r:id="rId23"/>
    <p:sldId id="271" r:id="rId24"/>
    <p:sldId id="272"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F8D7-C4A5-830E-A05F-652A8FE523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E7102E-871E-9913-403D-890D714EE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FCD257-BBCE-D59C-DEA3-ADEFCED18F4C}"/>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5" name="Footer Placeholder 4">
            <a:extLst>
              <a:ext uri="{FF2B5EF4-FFF2-40B4-BE49-F238E27FC236}">
                <a16:creationId xmlns:a16="http://schemas.microsoft.com/office/drawing/2014/main" id="{64A2BF61-1DC9-0722-9554-62B150047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D50D5-7F65-51E3-3E54-7D04D425540F}"/>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279880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2D1C-B677-CA9C-0ED9-885DDCBC75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D2999-DA25-BB71-3903-990936BED3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4D5BF-FDC5-9D95-ED92-2CE20CF9E51E}"/>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5" name="Footer Placeholder 4">
            <a:extLst>
              <a:ext uri="{FF2B5EF4-FFF2-40B4-BE49-F238E27FC236}">
                <a16:creationId xmlns:a16="http://schemas.microsoft.com/office/drawing/2014/main" id="{7388B98C-B442-3AA4-4F92-CC51A7DE2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2DD6A-5F43-F07B-0690-92E35FE6D6F0}"/>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242499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3EB0C2-3BF1-32AE-9954-EA7917E9D5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D3B9D-8D68-EB79-E389-1F6520524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F372D-D964-4D5C-067B-02004D204C5C}"/>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5" name="Footer Placeholder 4">
            <a:extLst>
              <a:ext uri="{FF2B5EF4-FFF2-40B4-BE49-F238E27FC236}">
                <a16:creationId xmlns:a16="http://schemas.microsoft.com/office/drawing/2014/main" id="{6D7219F8-DFF9-62E8-972E-C5DE02CB2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5F8EE-BB90-295F-D2B8-BDF63F54B976}"/>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56498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7606-1C1C-21DA-9D93-9FAFA3A264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87D9A-601D-0910-6A2F-6EB7CE79B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C6A31-AF28-94D5-D6A4-F5EE3A40210F}"/>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5" name="Footer Placeholder 4">
            <a:extLst>
              <a:ext uri="{FF2B5EF4-FFF2-40B4-BE49-F238E27FC236}">
                <a16:creationId xmlns:a16="http://schemas.microsoft.com/office/drawing/2014/main" id="{3E57A90B-0AB3-CAF3-2C75-971616911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30F35-614E-12A3-BD71-8C1A0E8E569B}"/>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218547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A6D3-CD98-22B6-BAA0-481E88EF0B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8039E4-DDCA-FB26-1124-049313EC1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24A0C-F0F6-D459-B2D5-50E80E14132D}"/>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5" name="Footer Placeholder 4">
            <a:extLst>
              <a:ext uri="{FF2B5EF4-FFF2-40B4-BE49-F238E27FC236}">
                <a16:creationId xmlns:a16="http://schemas.microsoft.com/office/drawing/2014/main" id="{F20E28F3-3F21-EA36-8A9B-6F6E149F2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1A044-F8FB-C1EB-8B64-B1092CEE99AC}"/>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19708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0964-F290-DD4D-DF67-F77191F09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1D1C86-E926-A49E-043A-D313D17F49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41FAF-9207-6670-F1BF-BCDACA53DF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91707-14CE-44E0-D5D7-8D17A8180931}"/>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6" name="Footer Placeholder 5">
            <a:extLst>
              <a:ext uri="{FF2B5EF4-FFF2-40B4-BE49-F238E27FC236}">
                <a16:creationId xmlns:a16="http://schemas.microsoft.com/office/drawing/2014/main" id="{4DD34CDF-CF00-2C68-D45F-2FB3E3A2C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43046-D497-D4FB-14EA-71AF3DB8D3B4}"/>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188154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7860-AA18-0062-B5EE-2DE9E3E35B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0FA230-DBFE-2E67-90D8-4316D2AD0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69570-C581-6573-5835-92C8D9BD4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E90F3B-D2FE-F567-FFE2-31BAC6028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D34C5-0A66-587A-6E2D-2E5E13E2B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FCA1BA-845E-1501-3E77-235434D3EB30}"/>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8" name="Footer Placeholder 7">
            <a:extLst>
              <a:ext uri="{FF2B5EF4-FFF2-40B4-BE49-F238E27FC236}">
                <a16:creationId xmlns:a16="http://schemas.microsoft.com/office/drawing/2014/main" id="{ADA9E3DA-838E-184A-CB55-4FB6AD4FED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414023-3A49-C950-EA86-13A4E8C517F3}"/>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421094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9BDC-FC8F-C6FB-4524-4F0B271A1C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85DD3D-6B0B-092F-5BB6-061A62408F17}"/>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4" name="Footer Placeholder 3">
            <a:extLst>
              <a:ext uri="{FF2B5EF4-FFF2-40B4-BE49-F238E27FC236}">
                <a16:creationId xmlns:a16="http://schemas.microsoft.com/office/drawing/2014/main" id="{0242399C-2E8A-184C-875F-86AA2B483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5BB89C-A59F-F8C2-4DA7-76FBD638F06B}"/>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350657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54021-6213-90C8-73F6-4B6AF0971ADE}"/>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3" name="Footer Placeholder 2">
            <a:extLst>
              <a:ext uri="{FF2B5EF4-FFF2-40B4-BE49-F238E27FC236}">
                <a16:creationId xmlns:a16="http://schemas.microsoft.com/office/drawing/2014/main" id="{273AB075-B115-9FA8-52D7-66AC5472FC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81E155-9BA8-59D7-782A-DDB3BD108F25}"/>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317565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C5EB-1190-6871-1B6A-E787D97E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34D0E-DCDE-6AF1-AFE6-7B7DAD5673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21448-CB1A-A109-C15C-BFB886C1B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AE828-DDB5-65E0-5C21-292B75DAFEC1}"/>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6" name="Footer Placeholder 5">
            <a:extLst>
              <a:ext uri="{FF2B5EF4-FFF2-40B4-BE49-F238E27FC236}">
                <a16:creationId xmlns:a16="http://schemas.microsoft.com/office/drawing/2014/main" id="{914EF5FC-412F-1CEE-89DD-28C6735F3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CFE20-9C99-FD4B-FF7F-AF115AC6CE78}"/>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111152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B853-7941-1EF0-C177-92B1CF360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3DC559-8770-039F-7BC2-A0DBF76E0E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A9E182-B0B7-B814-3144-C3D5BA512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75EE0-5BE4-30DA-6ABC-668A0C36A7A5}"/>
              </a:ext>
            </a:extLst>
          </p:cNvPr>
          <p:cNvSpPr>
            <a:spLocks noGrp="1"/>
          </p:cNvSpPr>
          <p:nvPr>
            <p:ph type="dt" sz="half" idx="10"/>
          </p:nvPr>
        </p:nvSpPr>
        <p:spPr/>
        <p:txBody>
          <a:bodyPr/>
          <a:lstStyle/>
          <a:p>
            <a:fld id="{6F30193D-B8BA-497E-A761-903E1F43A070}" type="datetimeFigureOut">
              <a:rPr lang="en-US" smtClean="0"/>
              <a:t>7/12/2022</a:t>
            </a:fld>
            <a:endParaRPr lang="en-US"/>
          </a:p>
        </p:txBody>
      </p:sp>
      <p:sp>
        <p:nvSpPr>
          <p:cNvPr id="6" name="Footer Placeholder 5">
            <a:extLst>
              <a:ext uri="{FF2B5EF4-FFF2-40B4-BE49-F238E27FC236}">
                <a16:creationId xmlns:a16="http://schemas.microsoft.com/office/drawing/2014/main" id="{5F84B201-F3C1-ACC1-B128-6273BE2BF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5D277-10E2-D2D6-D00E-0919CA8E3ECA}"/>
              </a:ext>
            </a:extLst>
          </p:cNvPr>
          <p:cNvSpPr>
            <a:spLocks noGrp="1"/>
          </p:cNvSpPr>
          <p:nvPr>
            <p:ph type="sldNum" sz="quarter" idx="12"/>
          </p:nvPr>
        </p:nvSpPr>
        <p:spPr/>
        <p:txBody>
          <a:bodyPr/>
          <a:lstStyle/>
          <a:p>
            <a:fld id="{67901A88-FCB5-406A-B4A5-B720DB304F8D}" type="slidenum">
              <a:rPr lang="en-US" smtClean="0"/>
              <a:t>‹#›</a:t>
            </a:fld>
            <a:endParaRPr lang="en-US"/>
          </a:p>
        </p:txBody>
      </p:sp>
    </p:spTree>
    <p:extLst>
      <p:ext uri="{BB962C8B-B14F-4D97-AF65-F5344CB8AC3E}">
        <p14:creationId xmlns:p14="http://schemas.microsoft.com/office/powerpoint/2010/main" val="244594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38FD7-6981-4539-C6E3-A0B40F3A8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C34563-5B88-623D-712E-7C23DB381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2954-B730-3634-B08E-8A3FDECA0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0193D-B8BA-497E-A761-903E1F43A070}" type="datetimeFigureOut">
              <a:rPr lang="en-US" smtClean="0"/>
              <a:t>7/12/2022</a:t>
            </a:fld>
            <a:endParaRPr lang="en-US"/>
          </a:p>
        </p:txBody>
      </p:sp>
      <p:sp>
        <p:nvSpPr>
          <p:cNvPr id="5" name="Footer Placeholder 4">
            <a:extLst>
              <a:ext uri="{FF2B5EF4-FFF2-40B4-BE49-F238E27FC236}">
                <a16:creationId xmlns:a16="http://schemas.microsoft.com/office/drawing/2014/main" id="{56F46F22-A78B-9267-497F-4DBE63DFE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7519E-2973-84D8-E202-5761C26D6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01A88-FCB5-406A-B4A5-B720DB304F8D}" type="slidenum">
              <a:rPr lang="en-US" smtClean="0"/>
              <a:t>‹#›</a:t>
            </a:fld>
            <a:endParaRPr lang="en-US"/>
          </a:p>
        </p:txBody>
      </p:sp>
    </p:spTree>
    <p:extLst>
      <p:ext uri="{BB962C8B-B14F-4D97-AF65-F5344CB8AC3E}">
        <p14:creationId xmlns:p14="http://schemas.microsoft.com/office/powerpoint/2010/main" val="917055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1B5FB8-C379-25DD-AED7-5EFFE78C97A1}"/>
              </a:ext>
            </a:extLst>
          </p:cNvPr>
          <p:cNvPicPr>
            <a:picLocks noChangeAspect="1"/>
          </p:cNvPicPr>
          <p:nvPr/>
        </p:nvPicPr>
        <p:blipFill>
          <a:blip r:embed="rId2"/>
          <a:stretch>
            <a:fillRect/>
          </a:stretch>
        </p:blipFill>
        <p:spPr>
          <a:xfrm>
            <a:off x="6904610" y="3883843"/>
            <a:ext cx="5287390" cy="2974157"/>
          </a:xfrm>
          <a:prstGeom prst="rect">
            <a:avLst/>
          </a:prstGeom>
        </p:spPr>
      </p:pic>
      <p:sp>
        <p:nvSpPr>
          <p:cNvPr id="5" name="TextBox 4">
            <a:extLst>
              <a:ext uri="{FF2B5EF4-FFF2-40B4-BE49-F238E27FC236}">
                <a16:creationId xmlns:a16="http://schemas.microsoft.com/office/drawing/2014/main" id="{A16A5888-B0BE-3C92-33CD-2FD981C014C4}"/>
              </a:ext>
            </a:extLst>
          </p:cNvPr>
          <p:cNvSpPr txBox="1"/>
          <p:nvPr/>
        </p:nvSpPr>
        <p:spPr>
          <a:xfrm>
            <a:off x="2179949" y="1146614"/>
            <a:ext cx="9160496" cy="707886"/>
          </a:xfrm>
          <a:prstGeom prst="rect">
            <a:avLst/>
          </a:prstGeom>
          <a:noFill/>
        </p:spPr>
        <p:txBody>
          <a:bodyPr wrap="square">
            <a:spAutoFit/>
          </a:bodyPr>
          <a:lstStyle/>
          <a:p>
            <a:pPr marR="0" lvl="0" algn="ctr">
              <a:spcBef>
                <a:spcPts val="0"/>
              </a:spcBef>
              <a:spcAft>
                <a:spcPts val="0"/>
              </a:spcAft>
            </a:pPr>
            <a:r>
              <a:rPr lang="en-US" sz="4000" b="1" dirty="0">
                <a:effectLst/>
                <a:latin typeface="Calibri" panose="020F0502020204030204" pitchFamily="34" charset="0"/>
                <a:ea typeface="Times New Roman" panose="02020603050405020304" pitchFamily="18" charset="0"/>
              </a:rPr>
              <a:t>Recycling of Anthropogenic Plastic Wastes</a:t>
            </a:r>
            <a:endParaRPr lang="en-US" sz="4000" dirty="0">
              <a:effectLst/>
              <a:latin typeface="Calibri" panose="020F0502020204030204" pitchFamily="34" charset="0"/>
              <a:ea typeface="Times New Roman" panose="02020603050405020304" pitchFamily="18" charset="0"/>
            </a:endParaRPr>
          </a:p>
        </p:txBody>
      </p:sp>
      <p:sp>
        <p:nvSpPr>
          <p:cNvPr id="6" name="Subtitle 2">
            <a:extLst>
              <a:ext uri="{FF2B5EF4-FFF2-40B4-BE49-F238E27FC236}">
                <a16:creationId xmlns:a16="http://schemas.microsoft.com/office/drawing/2014/main" id="{2ECB4C00-0F59-C1C4-4A99-27C75C6CEC65}"/>
              </a:ext>
            </a:extLst>
          </p:cNvPr>
          <p:cNvSpPr>
            <a:spLocks noGrp="1"/>
          </p:cNvSpPr>
          <p:nvPr>
            <p:ph type="subTitle" idx="1"/>
          </p:nvPr>
        </p:nvSpPr>
        <p:spPr>
          <a:xfrm>
            <a:off x="977383" y="2794000"/>
            <a:ext cx="5325206" cy="3748202"/>
          </a:xfrm>
        </p:spPr>
        <p:txBody>
          <a:bodyPr>
            <a:noAutofit/>
          </a:bodyPr>
          <a:lstStyle/>
          <a:p>
            <a:endParaRPr lang="en-US" sz="2800" b="1" dirty="0">
              <a:solidFill>
                <a:srgbClr val="FF0000"/>
              </a:solidFill>
            </a:endParaRPr>
          </a:p>
          <a:p>
            <a:r>
              <a:rPr lang="en-US" sz="2800" b="1" dirty="0">
                <a:solidFill>
                  <a:srgbClr val="FF0000"/>
                </a:solidFill>
              </a:rPr>
              <a:t>Assoc. Prof. Lili Arabuli</a:t>
            </a:r>
          </a:p>
          <a:p>
            <a:endParaRPr lang="en-US" sz="2800" b="1" dirty="0">
              <a:solidFill>
                <a:srgbClr val="FF0000"/>
              </a:solidFill>
            </a:endParaRPr>
          </a:p>
          <a:p>
            <a:endParaRPr lang="en-US" sz="2800" b="1" dirty="0">
              <a:solidFill>
                <a:srgbClr val="FF0000"/>
              </a:solidFill>
            </a:endParaRPr>
          </a:p>
          <a:p>
            <a:r>
              <a:rPr lang="en-US" sz="2000" dirty="0"/>
              <a:t>Department of Natural Sciences</a:t>
            </a:r>
          </a:p>
          <a:p>
            <a:r>
              <a:rPr lang="en-US" sz="2000" dirty="0"/>
              <a:t>School of Science and Technologies</a:t>
            </a:r>
          </a:p>
          <a:p>
            <a:r>
              <a:rPr lang="en-US" sz="2000" dirty="0"/>
              <a:t>The University of Georgia</a:t>
            </a:r>
          </a:p>
          <a:p>
            <a:r>
              <a:rPr lang="en-US" sz="2000" dirty="0"/>
              <a:t>Tbilisi, July 11-13 </a:t>
            </a:r>
          </a:p>
        </p:txBody>
      </p:sp>
      <p:sp>
        <p:nvSpPr>
          <p:cNvPr id="2" name="TextBox 1">
            <a:extLst>
              <a:ext uri="{FF2B5EF4-FFF2-40B4-BE49-F238E27FC236}">
                <a16:creationId xmlns:a16="http://schemas.microsoft.com/office/drawing/2014/main" id="{C59EF876-0A8D-D45E-FCEF-F150B81DDAC2}"/>
              </a:ext>
            </a:extLst>
          </p:cNvPr>
          <p:cNvSpPr txBox="1"/>
          <p:nvPr/>
        </p:nvSpPr>
        <p:spPr>
          <a:xfrm>
            <a:off x="9888718" y="216816"/>
            <a:ext cx="2111604" cy="369332"/>
          </a:xfrm>
          <a:prstGeom prst="rect">
            <a:avLst/>
          </a:prstGeom>
          <a:noFill/>
        </p:spPr>
        <p:txBody>
          <a:bodyPr wrap="square" rtlCol="0">
            <a:spAutoFit/>
          </a:bodyPr>
          <a:lstStyle/>
          <a:p>
            <a:r>
              <a:rPr lang="en-US" b="1" dirty="0">
                <a:solidFill>
                  <a:srgbClr val="FF0000"/>
                </a:solidFill>
              </a:rPr>
              <a:t>MENVIPRO, 2022</a:t>
            </a:r>
          </a:p>
        </p:txBody>
      </p:sp>
    </p:spTree>
    <p:extLst>
      <p:ext uri="{BB962C8B-B14F-4D97-AF65-F5344CB8AC3E}">
        <p14:creationId xmlns:p14="http://schemas.microsoft.com/office/powerpoint/2010/main" val="275913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99DEC-E4EF-6A6A-1F9A-9AF913EE340C}"/>
              </a:ext>
            </a:extLst>
          </p:cNvPr>
          <p:cNvSpPr txBox="1"/>
          <p:nvPr/>
        </p:nvSpPr>
        <p:spPr>
          <a:xfrm>
            <a:off x="1368503" y="72115"/>
            <a:ext cx="9000981" cy="6986528"/>
          </a:xfrm>
          <a:prstGeom prst="rect">
            <a:avLst/>
          </a:prstGeom>
          <a:noFill/>
        </p:spPr>
        <p:txBody>
          <a:bodyPr wrap="square">
            <a:spAutoFit/>
          </a:bodyPr>
          <a:lstStyle/>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Project innovativeness is directly derived from the conception elaborated by the team of authors, which deals with the problems of reprocessing of secondary solid waste. This conception implies the working out of the technologies that are focused on environmentally safe recycling of solid waste on a scale of low-tonnage productions that is prospective for small developing countries. Copying of respective technology of large tonnage production specific for developed countries is not expedient for small countries because of the following reasons:</a:t>
            </a: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they are expensive, require the import of complicated technical equipment;</a:t>
            </a: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they are meant for large volumes of raw materials, delivery of which to the large-tonnage production is connected with substantial overhead costs and that will have negative impact on the production prime cost;</a:t>
            </a: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none of current technologies eliminates the development of negative ecological situation both at the enterprise and on its adjacent territory. At the same time environmental problem prevention is connected with large capital investments.</a:t>
            </a:r>
          </a:p>
          <a:p>
            <a:pPr marL="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4340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7B7E0C-D451-E27F-D464-6FDD8CB858A9}"/>
              </a:ext>
            </a:extLst>
          </p:cNvPr>
          <p:cNvSpPr txBox="1"/>
          <p:nvPr/>
        </p:nvSpPr>
        <p:spPr>
          <a:xfrm>
            <a:off x="1800520" y="298311"/>
            <a:ext cx="8955463" cy="6370975"/>
          </a:xfrm>
          <a:prstGeom prst="rect">
            <a:avLst/>
          </a:prstGeom>
          <a:noFill/>
        </p:spPr>
        <p:txBody>
          <a:bodyPr wrap="square">
            <a:spAutoFit/>
          </a:bodyPr>
          <a:lstStyle/>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Technological novelty of the project is the simplicity of operations for preliminary treatment of component</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parts of solid waste burden – grinding, mixing, thermal processing (150-300°C) and pressure, as well as the</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possibility of use of received product right after its manufacturing.</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Method of mechanical dispersion of particles, granulometric and thermo-mechanical methods will be</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basically used in the research for processes of preparation of burden constituents, while for analysis of</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received product will be used up-to-date physical and chemical methods (X-ray diffraction method,</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differential-thermal analysis, electron microscopy method).</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Tasks assigned in the project are simple, easily implemented and there are no expectations of major</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complication in the course of their accomplishment.</a:t>
            </a:r>
          </a:p>
        </p:txBody>
      </p:sp>
    </p:spTree>
    <p:extLst>
      <p:ext uri="{BB962C8B-B14F-4D97-AF65-F5344CB8AC3E}">
        <p14:creationId xmlns:p14="http://schemas.microsoft.com/office/powerpoint/2010/main" val="186665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2BF11-7AAC-C7DA-0F6A-55E1AA932913}"/>
              </a:ext>
            </a:extLst>
          </p:cNvPr>
          <p:cNvSpPr txBox="1"/>
          <p:nvPr/>
        </p:nvSpPr>
        <p:spPr>
          <a:xfrm>
            <a:off x="186433" y="146182"/>
            <a:ext cx="8222276" cy="6647974"/>
          </a:xfrm>
          <a:prstGeom prst="rect">
            <a:avLst/>
          </a:prstGeom>
          <a:noFill/>
        </p:spPr>
        <p:txBody>
          <a:bodyPr wrap="square">
            <a:spAutoFit/>
          </a:bodyPr>
          <a:lstStyle/>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The analysis of Georgian consumer market showed that the market segment of facing slabs (plates) is filled</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with cheap and ecologically hazardous production of China and Turkey. These materials are manufactured</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from phenol-formaldehyde resins and on the basis of their modifications, which experience decomposition in the course of time with the formation of toxic substances – phenol and formaldehyde.</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Project implementation will make possible the elaboration of effective technology of reprocessing of</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domestic and industrial waste. Uniqueness of the worked out technology consists in the fact that it allows us to solve the following problems:</a:t>
            </a: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Ecological problem, when occurs safe and non-waste recycling of domestic and industrial waste with the getting of the product, demand for which at the market is relatively high;</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257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80C28E-CFCA-4780-5520-38C498119600}"/>
              </a:ext>
            </a:extLst>
          </p:cNvPr>
          <p:cNvSpPr txBox="1"/>
          <p:nvPr/>
        </p:nvSpPr>
        <p:spPr>
          <a:xfrm>
            <a:off x="2274216" y="0"/>
            <a:ext cx="7897305" cy="7109639"/>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Economic problem. On the basis local, cheap and accessible secondary raw material is possible to</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produce those marketable products necessary for construction industry, prime cost of which is low and due to this fact its competitiveness at the market is guaranteed. Taking into account today’s heavy social conditions is preferable to timely deliver the cheap, accessible product to the consumer market. It should be also noted that industrial product, proceeding from the properties of its ingredients is distinguished with considerable inertness (inactivity) towards the environment and it is environmentally safe.</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It is possible to arrange small enterprises at the territory of Georgia in any average or big city, where are the deposits of filler (quartzite, calcite, tuff, perlite etc.). As to domestic polymer waste, their accumulation is not difficult for any populated place (settlement). Arrangement of small enterprises in the regions of Georgia will make possible to give employment to local population.</a:t>
            </a:r>
          </a:p>
        </p:txBody>
      </p:sp>
    </p:spTree>
    <p:extLst>
      <p:ext uri="{BB962C8B-B14F-4D97-AF65-F5344CB8AC3E}">
        <p14:creationId xmlns:p14="http://schemas.microsoft.com/office/powerpoint/2010/main" val="9976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9CEF5A-50EA-507D-C5F6-C16AEFB24425}"/>
              </a:ext>
            </a:extLst>
          </p:cNvPr>
          <p:cNvSpPr txBox="1"/>
          <p:nvPr/>
        </p:nvSpPr>
        <p:spPr>
          <a:xfrm>
            <a:off x="177553" y="190531"/>
            <a:ext cx="11496583" cy="4832092"/>
          </a:xfrm>
          <a:prstGeom prst="rect">
            <a:avLst/>
          </a:prstGeom>
          <a:noFill/>
        </p:spPr>
        <p:txBody>
          <a:bodyPr wrap="square">
            <a:spAutoFit/>
          </a:bodyPr>
          <a:lstStyle/>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After semicommercial-demonstration testing of the processing line will be easy to find corresponding investments, since industrial processing line and simplicity of its technical equipment doesn’t require large</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capital investments.</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Processing line consists of:</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effectLst/>
                <a:latin typeface="TimesNewRomanPSMT"/>
                <a:ea typeface="Times New Roman" panose="02020603050405020304" pitchFamily="18" charset="0"/>
                <a:cs typeface="TimesNewRomanPSMT"/>
              </a:rPr>
              <a:t>thermomechanical processing – dispersion of the raw materials;</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effectLst/>
                <a:latin typeface="TimesNewRomanPSMT"/>
                <a:ea typeface="Times New Roman" panose="02020603050405020304" pitchFamily="18" charset="0"/>
                <a:cs typeface="TimesNewRomanPSMT"/>
              </a:rPr>
              <a:t>Preparation and briquetting of the burden (furnace charge) in the form of marketable product.</a:t>
            </a:r>
            <a:endParaRPr lang="en-US" sz="14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400" dirty="0">
                <a:effectLst/>
                <a:latin typeface="TimesNewRomanPSMT"/>
                <a:ea typeface="Times New Roman" panose="02020603050405020304" pitchFamily="18" charset="0"/>
                <a:cs typeface="TimesNewRomanPSMT"/>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Competitiveness of the product manufactured according elaborated technology and continuous operation of a the enterprise is guaranteed by cheapness and accessibility of the raw materials. Cost of 1 ton of filler varies within the limits of 20-30 GEL, 1 kg of binding agent and amortized packing ~1,5 GEL. According to preliminary calculations, the cost of 1 m</a:t>
            </a:r>
            <a:r>
              <a:rPr lang="en-US" sz="1400" baseline="30000" dirty="0">
                <a:effectLst/>
                <a:latin typeface="TimesNewRomanPSMT"/>
                <a:ea typeface="Times New Roman" panose="02020603050405020304" pitchFamily="18" charset="0"/>
                <a:cs typeface="TimesNewRomanPSMT"/>
              </a:rPr>
              <a:t>2</a:t>
            </a:r>
            <a:r>
              <a:rPr lang="en-US" sz="1400" dirty="0">
                <a:effectLst/>
                <a:latin typeface="TimesNewRomanPSMT"/>
                <a:ea typeface="Times New Roman" panose="02020603050405020304" pitchFamily="18" charset="0"/>
                <a:cs typeface="TimesNewRomanPSMT"/>
              </a:rPr>
              <a:t> of 8-10 kg slabs (plates) will be equal to 3-4 GEL, approximately.</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Minimum energy-consumption – temperature of thermochemical operations doesn’t not exceed 200-250</a:t>
            </a:r>
            <a:r>
              <a:rPr lang="en-US" sz="1400" baseline="30000" dirty="0">
                <a:effectLst/>
                <a:latin typeface="TimesNewRomanPSMT"/>
                <a:ea typeface="Times New Roman" panose="02020603050405020304" pitchFamily="18" charset="0"/>
                <a:cs typeface="TimesNewRomanPSMT"/>
              </a:rPr>
              <a:t>0</a:t>
            </a:r>
            <a:r>
              <a:rPr lang="en-US" sz="1400" dirty="0">
                <a:effectLst/>
                <a:latin typeface="TimesNewRomanPSMT"/>
                <a:ea typeface="Times New Roman" panose="02020603050405020304" pitchFamily="18" charset="0"/>
                <a:cs typeface="TimesNewRomanPSMT"/>
              </a:rPr>
              <a:t>C.</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In prospect is possible to offer the elaborated technology to numerically insignificant and developing republics of Post-Soviet space.</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Product is valuable from ecological, economic and social viewpoint. The durability (</a:t>
            </a:r>
            <a:r>
              <a:rPr lang="en-US" sz="1400" dirty="0" err="1">
                <a:effectLst/>
                <a:latin typeface="TimesNewRomanPSMT"/>
                <a:ea typeface="Times New Roman" panose="02020603050405020304" pitchFamily="18" charset="0"/>
                <a:cs typeface="TimesNewRomanPSMT"/>
              </a:rPr>
              <a:t>sustainablity</a:t>
            </a:r>
            <a:r>
              <a:rPr lang="en-US" sz="1400" dirty="0">
                <a:effectLst/>
                <a:latin typeface="TimesNewRomanPSMT"/>
                <a:ea typeface="Times New Roman" panose="02020603050405020304" pitchFamily="18" charset="0"/>
                <a:cs typeface="TimesNewRomanPSMT"/>
              </a:rPr>
              <a:t>) of operation of enterprise according to corresponding technology elaborated in the project is guaranteed due to</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two factors:</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effectLst/>
                <a:latin typeface="TimesNewRomanPSMT"/>
                <a:ea typeface="Times New Roman" panose="02020603050405020304" pitchFamily="18" charset="0"/>
                <a:cs typeface="TimesNewRomanPSMT"/>
              </a:rPr>
              <a:t>rising demand of construction industry for ecologically safe facing and decorating slabs;</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400" dirty="0">
                <a:effectLst/>
                <a:latin typeface="TimesNewRomanPSMT"/>
                <a:ea typeface="Times New Roman" panose="02020603050405020304" pitchFamily="18" charset="0"/>
                <a:cs typeface="TimesNewRomanPSMT"/>
              </a:rPr>
              <a:t>rising accumulation in the environment of amortized products manufactured from polymer materials and necessity of environmental problem prevention.</a:t>
            </a:r>
            <a:endParaRPr lang="en-US" sz="14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400" dirty="0">
                <a:effectLst/>
                <a:latin typeface="TimesNewRomanPSMT"/>
                <a:ea typeface="Times New Roman" panose="02020603050405020304" pitchFamily="18" charset="0"/>
                <a:cs typeface="TimesNewRomanPSMT"/>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NewRomanPSMT"/>
                <a:ea typeface="Times New Roman" panose="02020603050405020304" pitchFamily="18" charset="0"/>
                <a:cs typeface="TimesNewRomanPSMT"/>
              </a:rPr>
              <a:t>Within the framework of the project or after its completion is possible to arrange collaboration with Azerbaijan republic in the sphere of reprocessing of secondary raw materials. There is the verbal arrangement with the Armenian party on the foundation of joint ventures in the region.</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459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F39D9-5B9F-D5BE-CC12-59638946ED45}"/>
              </a:ext>
            </a:extLst>
          </p:cNvPr>
          <p:cNvSpPr txBox="1"/>
          <p:nvPr/>
        </p:nvSpPr>
        <p:spPr>
          <a:xfrm>
            <a:off x="1621411" y="395926"/>
            <a:ext cx="9153427" cy="5632311"/>
          </a:xfrm>
          <a:prstGeom prst="rect">
            <a:avLst/>
          </a:prstGeom>
          <a:noFill/>
        </p:spPr>
        <p:txBody>
          <a:bodyPr wrap="square">
            <a:spAutoFit/>
          </a:bodyPr>
          <a:lstStyle/>
          <a:p>
            <a:pPr marL="0" marR="0" algn="just">
              <a:spcBef>
                <a:spcPts val="0"/>
              </a:spcBef>
              <a:spcAft>
                <a:spcPts val="0"/>
              </a:spcAft>
            </a:pPr>
            <a:r>
              <a:rPr lang="en-US" sz="2400" dirty="0">
                <a:effectLst/>
                <a:latin typeface="TimesNewRomanPSMT"/>
                <a:ea typeface="Times New Roman" panose="02020603050405020304" pitchFamily="18" charset="0"/>
                <a:cs typeface="TimesNewRomanPSMT"/>
              </a:rPr>
              <a:t>Minimum energy-consumption – temperature of thermochemical operations doesn’t not exceed 200-250</a:t>
            </a:r>
            <a:r>
              <a:rPr lang="en-US" sz="2400" baseline="30000" dirty="0">
                <a:effectLst/>
                <a:latin typeface="TimesNewRomanPSMT"/>
                <a:ea typeface="Times New Roman" panose="02020603050405020304" pitchFamily="18" charset="0"/>
                <a:cs typeface="TimesNewRomanPSMT"/>
              </a:rPr>
              <a:t>0</a:t>
            </a:r>
            <a:r>
              <a:rPr lang="en-US" sz="2400" dirty="0">
                <a:effectLst/>
                <a:latin typeface="TimesNewRomanPSMT"/>
                <a:ea typeface="Times New Roman" panose="02020603050405020304" pitchFamily="18" charset="0"/>
                <a:cs typeface="TimesNewRomanPSMT"/>
              </a:rPr>
              <a:t>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NewRomanPSMT"/>
                <a:ea typeface="Times New Roman" panose="02020603050405020304" pitchFamily="18" charset="0"/>
                <a:cs typeface="TimesNewRomanPSMT"/>
              </a:rPr>
              <a:t>In prospect is possible to offer the elaborated technology to numerically insignificant and developing republics of Post-Soviet space.</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NewRomanPSMT"/>
                <a:ea typeface="Times New Roman" panose="02020603050405020304" pitchFamily="18" charset="0"/>
                <a:cs typeface="TimesNewRomanPSMT"/>
              </a:rPr>
              <a:t>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NewRomanPSMT"/>
                <a:ea typeface="Times New Roman" panose="02020603050405020304" pitchFamily="18" charset="0"/>
                <a:cs typeface="TimesNewRomanPSMT"/>
              </a:rPr>
              <a:t>Product is valuable from ecological, economic and social viewpoint. The durability (</a:t>
            </a:r>
            <a:r>
              <a:rPr lang="en-US" sz="2400" dirty="0" err="1">
                <a:effectLst/>
                <a:latin typeface="TimesNewRomanPSMT"/>
                <a:ea typeface="Times New Roman" panose="02020603050405020304" pitchFamily="18" charset="0"/>
                <a:cs typeface="TimesNewRomanPSMT"/>
              </a:rPr>
              <a:t>sustainablity</a:t>
            </a:r>
            <a:r>
              <a:rPr lang="en-US" sz="2400" dirty="0">
                <a:effectLst/>
                <a:latin typeface="TimesNewRomanPSMT"/>
                <a:ea typeface="Times New Roman" panose="02020603050405020304" pitchFamily="18" charset="0"/>
                <a:cs typeface="TimesNewRomanPSMT"/>
              </a:rPr>
              <a:t>) of operation of enterprise according to corresponding technology elaborated in the project is guaranteed due to</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NewRomanPSMT"/>
                <a:ea typeface="Times New Roman" panose="02020603050405020304" pitchFamily="18" charset="0"/>
                <a:cs typeface="TimesNewRomanPSMT"/>
              </a:rPr>
              <a:t>two factors:</a:t>
            </a: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NewRomanPSMT"/>
                <a:ea typeface="Times New Roman" panose="02020603050405020304" pitchFamily="18" charset="0"/>
                <a:cs typeface="TimesNewRomanPSMT"/>
              </a:rPr>
              <a:t>rising demand of construction industry for ecologically safe facing and decorating slabs;</a:t>
            </a: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NewRomanPSMT"/>
                <a:ea typeface="Times New Roman" panose="02020603050405020304" pitchFamily="18" charset="0"/>
                <a:cs typeface="TimesNewRomanPSMT"/>
              </a:rPr>
              <a:t>rising accumulation in the environment of amortized products manufactured from polymer materials and necessity of environmental problem prevention.</a:t>
            </a:r>
            <a:endParaRPr lang="en-US" sz="24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400" dirty="0">
                <a:effectLst/>
                <a:latin typeface="TimesNewRomanPSMT"/>
                <a:ea typeface="Times New Roman" panose="02020603050405020304" pitchFamily="18" charset="0"/>
                <a:cs typeface="TimesNewRomanPSMT"/>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123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E44DD0-D860-8A34-D448-D3EBFE6E59A2}"/>
              </a:ext>
            </a:extLst>
          </p:cNvPr>
          <p:cNvPicPr>
            <a:picLocks noChangeAspect="1"/>
          </p:cNvPicPr>
          <p:nvPr/>
        </p:nvPicPr>
        <p:blipFill>
          <a:blip r:embed="rId2"/>
          <a:stretch>
            <a:fillRect/>
          </a:stretch>
        </p:blipFill>
        <p:spPr>
          <a:xfrm>
            <a:off x="547687" y="410547"/>
            <a:ext cx="9366986" cy="3199817"/>
          </a:xfrm>
          <a:prstGeom prst="rect">
            <a:avLst/>
          </a:prstGeom>
        </p:spPr>
      </p:pic>
      <p:sp>
        <p:nvSpPr>
          <p:cNvPr id="4" name="TextBox 3">
            <a:extLst>
              <a:ext uri="{FF2B5EF4-FFF2-40B4-BE49-F238E27FC236}">
                <a16:creationId xmlns:a16="http://schemas.microsoft.com/office/drawing/2014/main" id="{66538BA1-BA90-82B6-4E5C-6EAE6F582CEB}"/>
              </a:ext>
            </a:extLst>
          </p:cNvPr>
          <p:cNvSpPr txBox="1"/>
          <p:nvPr/>
        </p:nvSpPr>
        <p:spPr>
          <a:xfrm>
            <a:off x="409852" y="4006372"/>
            <a:ext cx="11372296" cy="2308324"/>
          </a:xfrm>
          <a:prstGeom prst="rect">
            <a:avLst/>
          </a:prstGeom>
          <a:noFill/>
        </p:spPr>
        <p:txBody>
          <a:bodyPr wrap="square">
            <a:spAutoFit/>
          </a:bodyPr>
          <a:lstStyle/>
          <a:p>
            <a:r>
              <a:rPr lang="en-US" b="0" i="0" dirty="0">
                <a:solidFill>
                  <a:srgbClr val="333333"/>
                </a:solidFill>
                <a:effectLst/>
                <a:latin typeface="Georgia" panose="02040502050405020303" pitchFamily="18" charset="0"/>
              </a:rPr>
              <a:t>plastic bonded sand properties was in the range between 250 and 325 °C. Higher temperatures reduce material toughness, plasticity, flexural and compressive strengths due to thermal degradation. Lower temperatures produced heterogenous samples with reduced strength due to inefficient mixing. Recycling waste plastics into plastic bonded sand is a resource efficient alternative with significant environmental and public health benefits compared to the existing disposal options in DCs. However, there is a risk of exposure to harmful off gases when plastic bonded sand is produced at temperatures &gt; 250 °C in air. Processing temperature and time need to be controlled. Processing temperatures at ≤ 250 °C under anoxic conditions are recommended to control the off gases due to polymer degradation.</a:t>
            </a:r>
            <a:endParaRPr lang="en-US" dirty="0"/>
          </a:p>
        </p:txBody>
      </p:sp>
    </p:spTree>
    <p:extLst>
      <p:ext uri="{BB962C8B-B14F-4D97-AF65-F5344CB8AC3E}">
        <p14:creationId xmlns:p14="http://schemas.microsoft.com/office/powerpoint/2010/main" val="24511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53FAF3-6617-76BB-4376-25DB070E1460}"/>
              </a:ext>
            </a:extLst>
          </p:cNvPr>
          <p:cNvPicPr>
            <a:picLocks noChangeAspect="1"/>
          </p:cNvPicPr>
          <p:nvPr/>
        </p:nvPicPr>
        <p:blipFill>
          <a:blip r:embed="rId2"/>
          <a:stretch>
            <a:fillRect/>
          </a:stretch>
        </p:blipFill>
        <p:spPr>
          <a:xfrm>
            <a:off x="379736" y="137434"/>
            <a:ext cx="7378524" cy="6979976"/>
          </a:xfrm>
          <a:prstGeom prst="rect">
            <a:avLst/>
          </a:prstGeom>
        </p:spPr>
      </p:pic>
      <p:sp>
        <p:nvSpPr>
          <p:cNvPr id="4" name="TextBox 3">
            <a:extLst>
              <a:ext uri="{FF2B5EF4-FFF2-40B4-BE49-F238E27FC236}">
                <a16:creationId xmlns:a16="http://schemas.microsoft.com/office/drawing/2014/main" id="{A6D319B6-D705-5703-6449-5E6B7D12ACFB}"/>
              </a:ext>
            </a:extLst>
          </p:cNvPr>
          <p:cNvSpPr txBox="1"/>
          <p:nvPr/>
        </p:nvSpPr>
        <p:spPr>
          <a:xfrm>
            <a:off x="8314441" y="1301877"/>
            <a:ext cx="3708256" cy="2031325"/>
          </a:xfrm>
          <a:prstGeom prst="rect">
            <a:avLst/>
          </a:prstGeom>
          <a:noFill/>
        </p:spPr>
        <p:txBody>
          <a:bodyPr wrap="square">
            <a:spAutoFit/>
          </a:bodyPr>
          <a:lstStyle/>
          <a:p>
            <a:r>
              <a:rPr lang="en-US" b="0" i="0" dirty="0">
                <a:solidFill>
                  <a:srgbClr val="333333"/>
                </a:solidFill>
                <a:effectLst/>
                <a:latin typeface="Georgia" panose="02040502050405020303" pitchFamily="18" charset="0"/>
              </a:rPr>
              <a:t>Plastic bonded sand production in The Gambia. The process involves sorting and melting LDPE waste plastics, mixing of sand into molten plastics and casting into steel </a:t>
            </a:r>
            <a:r>
              <a:rPr lang="en-US" b="0" i="0" dirty="0" err="1">
                <a:solidFill>
                  <a:srgbClr val="333333"/>
                </a:solidFill>
                <a:effectLst/>
                <a:latin typeface="Georgia" panose="02040502050405020303" pitchFamily="18" charset="0"/>
              </a:rPr>
              <a:t>moulds</a:t>
            </a:r>
            <a:r>
              <a:rPr lang="en-US" b="0" i="0" dirty="0">
                <a:solidFill>
                  <a:srgbClr val="333333"/>
                </a:solidFill>
                <a:effectLst/>
                <a:latin typeface="Georgia" panose="02040502050405020303" pitchFamily="18" charset="0"/>
              </a:rPr>
              <a:t> to form plastic bonded sand paving tiles</a:t>
            </a:r>
            <a:endParaRPr lang="en-US" dirty="0"/>
          </a:p>
        </p:txBody>
      </p:sp>
    </p:spTree>
    <p:extLst>
      <p:ext uri="{BB962C8B-B14F-4D97-AF65-F5344CB8AC3E}">
        <p14:creationId xmlns:p14="http://schemas.microsoft.com/office/powerpoint/2010/main" val="68376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15F105-493B-EE70-ED4B-6B75B00CD3CC}"/>
              </a:ext>
            </a:extLst>
          </p:cNvPr>
          <p:cNvSpPr txBox="1"/>
          <p:nvPr/>
        </p:nvSpPr>
        <p:spPr>
          <a:xfrm>
            <a:off x="366202" y="357689"/>
            <a:ext cx="4695992" cy="3416320"/>
          </a:xfrm>
          <a:prstGeom prst="rect">
            <a:avLst/>
          </a:prstGeom>
          <a:noFill/>
        </p:spPr>
        <p:txBody>
          <a:bodyPr wrap="square">
            <a:spAutoFit/>
          </a:bodyPr>
          <a:lstStyle/>
          <a:p>
            <a:r>
              <a:rPr lang="en-US" b="0" i="0" dirty="0">
                <a:solidFill>
                  <a:srgbClr val="333333"/>
                </a:solidFill>
                <a:effectLst/>
                <a:latin typeface="Georgia" panose="02040502050405020303" pitchFamily="18" charset="0"/>
              </a:rPr>
              <a:t>Polyethylene (C</a:t>
            </a:r>
            <a:r>
              <a:rPr lang="en-US" b="0" i="0" baseline="-25000" dirty="0">
                <a:solidFill>
                  <a:srgbClr val="333333"/>
                </a:solidFill>
                <a:effectLst/>
                <a:latin typeface="Georgia" panose="02040502050405020303" pitchFamily="18" charset="0"/>
              </a:rPr>
              <a:t>2</a:t>
            </a:r>
            <a:r>
              <a:rPr lang="en-US" b="0" i="0" dirty="0">
                <a:solidFill>
                  <a:srgbClr val="333333"/>
                </a:solidFill>
                <a:effectLst/>
                <a:latin typeface="Georgia" panose="02040502050405020303" pitchFamily="18" charset="0"/>
              </a:rPr>
              <a:t>H</a:t>
            </a:r>
            <a:r>
              <a:rPr lang="en-US" b="0" i="0" baseline="-25000" dirty="0">
                <a:solidFill>
                  <a:srgbClr val="333333"/>
                </a:solidFill>
                <a:effectLst/>
                <a:latin typeface="Georgia" panose="02040502050405020303" pitchFamily="18" charset="0"/>
              </a:rPr>
              <a:t>4</a:t>
            </a:r>
            <a:r>
              <a:rPr lang="en-US" b="0" i="0" dirty="0">
                <a:solidFill>
                  <a:srgbClr val="333333"/>
                </a:solidFill>
                <a:effectLst/>
                <a:latin typeface="Georgia" panose="02040502050405020303" pitchFamily="18" charset="0"/>
              </a:rPr>
              <a:t>)</a:t>
            </a:r>
            <a:r>
              <a:rPr lang="en-US" b="0" i="0" baseline="-25000" dirty="0">
                <a:solidFill>
                  <a:srgbClr val="333333"/>
                </a:solidFill>
                <a:effectLst/>
                <a:latin typeface="Georgia" panose="02040502050405020303" pitchFamily="18" charset="0"/>
              </a:rPr>
              <a:t>n</a:t>
            </a:r>
            <a:r>
              <a:rPr lang="en-US" b="0" i="0" dirty="0">
                <a:solidFill>
                  <a:srgbClr val="333333"/>
                </a:solidFill>
                <a:effectLst/>
                <a:latin typeface="Georgia" panose="02040502050405020303" pitchFamily="18" charset="0"/>
              </a:rPr>
              <a:t> is a non-polar polymer with no functional groups attached to the carbon backbone and is </a:t>
            </a:r>
            <a:r>
              <a:rPr lang="en-US" b="0" i="0" dirty="0" err="1">
                <a:solidFill>
                  <a:srgbClr val="333333"/>
                </a:solidFill>
                <a:effectLst/>
                <a:latin typeface="Georgia" panose="02040502050405020303" pitchFamily="18" charset="0"/>
              </a:rPr>
              <a:t>categorised</a:t>
            </a:r>
            <a:r>
              <a:rPr lang="en-US" b="0" i="0" dirty="0">
                <a:solidFill>
                  <a:srgbClr val="333333"/>
                </a:solidFill>
                <a:effectLst/>
                <a:latin typeface="Georgia" panose="02040502050405020303" pitchFamily="18" charset="0"/>
              </a:rPr>
              <a:t> into low-density polyethylene (LDPE) and high-density polyethylene (HDPE). LDPE has high ductility with densities between 0.91 and 0.94 g cm</a:t>
            </a:r>
            <a:r>
              <a:rPr lang="en-US" b="0" i="0" baseline="30000" dirty="0">
                <a:solidFill>
                  <a:srgbClr val="333333"/>
                </a:solidFill>
                <a:effectLst/>
                <a:latin typeface="Georgia" panose="02040502050405020303" pitchFamily="18" charset="0"/>
              </a:rPr>
              <a:t>−3</a:t>
            </a:r>
            <a:r>
              <a:rPr lang="en-US" b="0" i="0" dirty="0">
                <a:solidFill>
                  <a:srgbClr val="333333"/>
                </a:solidFill>
                <a:effectLst/>
                <a:latin typeface="Georgia" panose="02040502050405020303" pitchFamily="18" charset="0"/>
              </a:rPr>
              <a:t> and crystallinity between 35 and 55%. HDPE has a density greater than 0.94 g cm</a:t>
            </a:r>
            <a:r>
              <a:rPr lang="en-US" b="0" i="0" baseline="30000" dirty="0">
                <a:solidFill>
                  <a:srgbClr val="333333"/>
                </a:solidFill>
                <a:effectLst/>
                <a:latin typeface="Georgia" panose="02040502050405020303" pitchFamily="18" charset="0"/>
              </a:rPr>
              <a:t>−3</a:t>
            </a:r>
            <a:r>
              <a:rPr lang="en-US" b="0" i="0" dirty="0">
                <a:solidFill>
                  <a:srgbClr val="333333"/>
                </a:solidFill>
                <a:effectLst/>
                <a:latin typeface="Georgia" panose="02040502050405020303" pitchFamily="18" charset="0"/>
              </a:rPr>
              <a:t> with higher crystallinity, strength and stiffness compared to LDPE. Water sachets made of LDPE and HDPE bottle caps were used in these experiments.</a:t>
            </a:r>
            <a:endParaRPr lang="en-US" dirty="0"/>
          </a:p>
        </p:txBody>
      </p:sp>
      <p:pic>
        <p:nvPicPr>
          <p:cNvPr id="4" name="Picture 3">
            <a:extLst>
              <a:ext uri="{FF2B5EF4-FFF2-40B4-BE49-F238E27FC236}">
                <a16:creationId xmlns:a16="http://schemas.microsoft.com/office/drawing/2014/main" id="{871B6B06-13FA-9D9B-EE40-293F9A1DDADB}"/>
              </a:ext>
            </a:extLst>
          </p:cNvPr>
          <p:cNvPicPr>
            <a:picLocks noChangeAspect="1"/>
          </p:cNvPicPr>
          <p:nvPr/>
        </p:nvPicPr>
        <p:blipFill>
          <a:blip r:embed="rId2"/>
          <a:stretch>
            <a:fillRect/>
          </a:stretch>
        </p:blipFill>
        <p:spPr>
          <a:xfrm>
            <a:off x="5713071" y="0"/>
            <a:ext cx="3556192" cy="6858000"/>
          </a:xfrm>
          <a:prstGeom prst="rect">
            <a:avLst/>
          </a:prstGeom>
        </p:spPr>
      </p:pic>
    </p:spTree>
    <p:extLst>
      <p:ext uri="{BB962C8B-B14F-4D97-AF65-F5344CB8AC3E}">
        <p14:creationId xmlns:p14="http://schemas.microsoft.com/office/powerpoint/2010/main" val="43986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F53708-1ED1-7D6D-BD49-33D7021A79C0}"/>
              </a:ext>
            </a:extLst>
          </p:cNvPr>
          <p:cNvPicPr>
            <a:picLocks noChangeAspect="1"/>
          </p:cNvPicPr>
          <p:nvPr/>
        </p:nvPicPr>
        <p:blipFill>
          <a:blip r:embed="rId2"/>
          <a:stretch>
            <a:fillRect/>
          </a:stretch>
        </p:blipFill>
        <p:spPr>
          <a:xfrm>
            <a:off x="781602" y="0"/>
            <a:ext cx="3556192" cy="6858000"/>
          </a:xfrm>
          <a:prstGeom prst="rect">
            <a:avLst/>
          </a:prstGeom>
        </p:spPr>
      </p:pic>
      <p:pic>
        <p:nvPicPr>
          <p:cNvPr id="3" name="Picture 2">
            <a:extLst>
              <a:ext uri="{FF2B5EF4-FFF2-40B4-BE49-F238E27FC236}">
                <a16:creationId xmlns:a16="http://schemas.microsoft.com/office/drawing/2014/main" id="{53EE8571-B3A6-F0D2-795B-EA6FB35120BB}"/>
              </a:ext>
            </a:extLst>
          </p:cNvPr>
          <p:cNvPicPr>
            <a:picLocks noChangeAspect="1"/>
          </p:cNvPicPr>
          <p:nvPr/>
        </p:nvPicPr>
        <p:blipFill>
          <a:blip r:embed="rId3"/>
          <a:stretch>
            <a:fillRect/>
          </a:stretch>
        </p:blipFill>
        <p:spPr>
          <a:xfrm>
            <a:off x="6474479" y="0"/>
            <a:ext cx="4486848" cy="6858000"/>
          </a:xfrm>
          <a:prstGeom prst="rect">
            <a:avLst/>
          </a:prstGeom>
        </p:spPr>
      </p:pic>
    </p:spTree>
    <p:extLst>
      <p:ext uri="{BB962C8B-B14F-4D97-AF65-F5344CB8AC3E}">
        <p14:creationId xmlns:p14="http://schemas.microsoft.com/office/powerpoint/2010/main" val="392707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A4EAB7-A045-BD1E-42B6-2747B9920457}"/>
              </a:ext>
            </a:extLst>
          </p:cNvPr>
          <p:cNvSpPr txBox="1"/>
          <p:nvPr/>
        </p:nvSpPr>
        <p:spPr>
          <a:xfrm>
            <a:off x="1667539" y="152431"/>
            <a:ext cx="8192898" cy="5539978"/>
          </a:xfrm>
          <a:prstGeom prst="rect">
            <a:avLst/>
          </a:prstGeom>
          <a:noFill/>
        </p:spPr>
        <p:txBody>
          <a:bodyPr wrap="square">
            <a:spAutoFit/>
          </a:bodyPr>
          <a:lstStyle/>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The recycling of technogenic and anthropological waste is the topical issue due to the following reasons: waste create adverse, and frequently hazardous ecological situation in the nature;</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by means of their reprocessing is possible to close a deficit in respective marketable production.</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Development and implementation of high technologies of reprocessing of domestic and industrial waste is one of the hard-to-solve problems. </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Technology of industrial waste reprocessing should satisfy the following requirements: it should be non-waste, environmentally safe and economically profitable.</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523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4292F-0C53-AA43-180C-F124C322D1FE}"/>
              </a:ext>
            </a:extLst>
          </p:cNvPr>
          <p:cNvSpPr txBox="1"/>
          <p:nvPr/>
        </p:nvSpPr>
        <p:spPr>
          <a:xfrm>
            <a:off x="597022" y="213817"/>
            <a:ext cx="11299055" cy="5078313"/>
          </a:xfrm>
          <a:prstGeom prst="rect">
            <a:avLst/>
          </a:prstGeom>
          <a:noFill/>
        </p:spPr>
        <p:txBody>
          <a:bodyPr wrap="square">
            <a:spAutoFit/>
          </a:bodyPr>
          <a:lstStyle/>
          <a:p>
            <a:r>
              <a:rPr lang="en-US" b="0" i="0" dirty="0">
                <a:solidFill>
                  <a:srgbClr val="333333"/>
                </a:solidFill>
                <a:effectLst/>
                <a:latin typeface="Georgia" panose="02040502050405020303" pitchFamily="18" charset="0"/>
              </a:rPr>
              <a:t>Waste LDPE and HDPE plastics can be used to manufacture plastic bonded sand materials using inexpensive processes with low energy and water requirements. This can provide an important reuse application for waste plastics and particularly in DCs. The processing parameters critical for </a:t>
            </a:r>
            <a:r>
              <a:rPr lang="en-US" b="0" i="0" dirty="0" err="1">
                <a:solidFill>
                  <a:srgbClr val="333333"/>
                </a:solidFill>
                <a:effectLst/>
                <a:latin typeface="Georgia" panose="02040502050405020303" pitchFamily="18" charset="0"/>
              </a:rPr>
              <a:t>optimising</a:t>
            </a:r>
            <a:r>
              <a:rPr lang="en-US" b="0" i="0" dirty="0">
                <a:solidFill>
                  <a:srgbClr val="333333"/>
                </a:solidFill>
                <a:effectLst/>
                <a:latin typeface="Georgia" panose="02040502050405020303" pitchFamily="18" charset="0"/>
              </a:rPr>
              <a:t> plastic bonded sand properties for selected construction materials are reported. Plastic bonded sand made with LDPE and HDPE are durable and suitable for use in pavement blocks, roof tiles and partition walls. </a:t>
            </a:r>
            <a:r>
              <a:rPr lang="en-US" b="0" i="0" dirty="0" err="1">
                <a:solidFill>
                  <a:srgbClr val="333333"/>
                </a:solidFill>
                <a:effectLst/>
                <a:latin typeface="Georgia" panose="02040502050405020303" pitchFamily="18" charset="0"/>
              </a:rPr>
              <a:t>Optimised</a:t>
            </a:r>
            <a:r>
              <a:rPr lang="en-US" b="0" i="0" dirty="0">
                <a:solidFill>
                  <a:srgbClr val="333333"/>
                </a:solidFill>
                <a:effectLst/>
                <a:latin typeface="Georgia" panose="02040502050405020303" pitchFamily="18" charset="0"/>
              </a:rPr>
              <a:t> samples have maximum compressive strengths that are comparable to C20/25 concrete and significantly higher than </a:t>
            </a:r>
            <a:r>
              <a:rPr lang="en-US" b="0" i="0" dirty="0" err="1">
                <a:solidFill>
                  <a:srgbClr val="333333"/>
                </a:solidFill>
                <a:effectLst/>
                <a:latin typeface="Georgia" panose="02040502050405020303" pitchFamily="18" charset="0"/>
              </a:rPr>
              <a:t>sandcrete</a:t>
            </a:r>
            <a:r>
              <a:rPr lang="en-US" b="0" i="0" dirty="0">
                <a:solidFill>
                  <a:srgbClr val="333333"/>
                </a:solidFill>
                <a:effectLst/>
                <a:latin typeface="Georgia" panose="02040502050405020303" pitchFamily="18" charset="0"/>
              </a:rPr>
              <a:t>. They are tough and have higher ductility and thermal conductivities than concrete. The structural arrangement of the thermoplastic binder and aggregate in the composite matrix affects properties. The processing temperature for achieving optimum</a:t>
            </a:r>
          </a:p>
          <a:p>
            <a:endParaRPr lang="en-US" dirty="0">
              <a:solidFill>
                <a:srgbClr val="333333"/>
              </a:solidFill>
              <a:latin typeface="Georgia" panose="02040502050405020303" pitchFamily="18" charset="0"/>
            </a:endParaRPr>
          </a:p>
          <a:p>
            <a:r>
              <a:rPr lang="en-US" b="0" i="0" dirty="0">
                <a:solidFill>
                  <a:srgbClr val="333333"/>
                </a:solidFill>
                <a:effectLst/>
                <a:latin typeface="Georgia" panose="02040502050405020303" pitchFamily="18" charset="0"/>
              </a:rPr>
              <a:t> plastic bonded sand properties was in the range between 250 and 325 °C. Higher temperatures reduce material toughness, plasticity, flexural and compressive strengths due to thermal degradation. Lower temperatures produced heterogenous samples with reduced strength due to inefficient mixing. Recycling waste plastics into plastic bonded sand is a resource efficient alternative with significant environmental and public health benefits compared to the existing disposal options in DCs. However, there is a risk of exposure to harmful off gases when plastic bonded sand is produced at temperatures &gt; 250 °C in air. Processing temperature and time need to be controlled. Processing temperatures at ≤ 250 °C under anoxic conditions are recommended to control the off gases due to polymer degradation.</a:t>
            </a:r>
            <a:endParaRPr lang="en-US" dirty="0"/>
          </a:p>
        </p:txBody>
      </p:sp>
    </p:spTree>
    <p:extLst>
      <p:ext uri="{BB962C8B-B14F-4D97-AF65-F5344CB8AC3E}">
        <p14:creationId xmlns:p14="http://schemas.microsoft.com/office/powerpoint/2010/main" val="68493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E1225-738C-0A1C-E6D4-E557E749D20F}"/>
              </a:ext>
            </a:extLst>
          </p:cNvPr>
          <p:cNvSpPr txBox="1"/>
          <p:nvPr/>
        </p:nvSpPr>
        <p:spPr>
          <a:xfrm>
            <a:off x="2566448" y="110494"/>
            <a:ext cx="8151828" cy="6001643"/>
          </a:xfrm>
          <a:prstGeom prst="rect">
            <a:avLst/>
          </a:prstGeom>
          <a:noFill/>
        </p:spPr>
        <p:txBody>
          <a:bodyPr wrap="square">
            <a:spAutoFit/>
          </a:bodyPr>
          <a:lstStyle/>
          <a:p>
            <a:r>
              <a:rPr lang="en-US" sz="2400" b="0" i="0" dirty="0">
                <a:solidFill>
                  <a:srgbClr val="333333"/>
                </a:solidFill>
                <a:effectLst/>
                <a:latin typeface="Georgia" panose="02040502050405020303" pitchFamily="18" charset="0"/>
              </a:rPr>
              <a:t> plastic bonded sand properties was in the range between 250 and 325 °C. Higher temperatures reduce material toughness, plasticity, flexural and compressive strengths due to thermal degradation.</a:t>
            </a:r>
          </a:p>
          <a:p>
            <a:r>
              <a:rPr lang="en-US" sz="2400" b="0" i="0" dirty="0">
                <a:solidFill>
                  <a:srgbClr val="333333"/>
                </a:solidFill>
                <a:effectLst/>
                <a:latin typeface="Georgia" panose="02040502050405020303" pitchFamily="18" charset="0"/>
              </a:rPr>
              <a:t> Lower temperatures produced heterogenous samples with reduced strength due to inefficient mixing. Recycling waste plastics into plastic bonded sand is a resource efficient alternative with significant environmental and public health benefits compared to the existing disposal options in DCs. </a:t>
            </a:r>
          </a:p>
          <a:p>
            <a:r>
              <a:rPr lang="en-US" sz="2400" b="0" i="0" dirty="0">
                <a:solidFill>
                  <a:srgbClr val="333333"/>
                </a:solidFill>
                <a:effectLst/>
                <a:latin typeface="Georgia" panose="02040502050405020303" pitchFamily="18" charset="0"/>
              </a:rPr>
              <a:t>However, there is a risk of exposure to harmful off gases when plastic bonded sand is produced at temperatures &gt; 250 °C in air. Processing temperature and time need to be controlled. Processing temperatures at ≤ 250 °C under anoxic conditions are recommended to control the off gases due to polymer degradation.</a:t>
            </a:r>
            <a:endParaRPr lang="en-US" sz="2400" dirty="0"/>
          </a:p>
        </p:txBody>
      </p:sp>
    </p:spTree>
    <p:extLst>
      <p:ext uri="{BB962C8B-B14F-4D97-AF65-F5344CB8AC3E}">
        <p14:creationId xmlns:p14="http://schemas.microsoft.com/office/powerpoint/2010/main" val="670589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18682-C830-0A04-D96E-C3D86699143C}"/>
              </a:ext>
            </a:extLst>
          </p:cNvPr>
          <p:cNvPicPr>
            <a:picLocks noChangeAspect="1"/>
          </p:cNvPicPr>
          <p:nvPr/>
        </p:nvPicPr>
        <p:blipFill>
          <a:blip r:embed="rId2"/>
          <a:stretch>
            <a:fillRect/>
          </a:stretch>
        </p:blipFill>
        <p:spPr>
          <a:xfrm>
            <a:off x="872509" y="559848"/>
            <a:ext cx="4019550" cy="2400300"/>
          </a:xfrm>
          <a:prstGeom prst="rect">
            <a:avLst/>
          </a:prstGeom>
        </p:spPr>
      </p:pic>
      <p:pic>
        <p:nvPicPr>
          <p:cNvPr id="3" name="Picture 2">
            <a:extLst>
              <a:ext uri="{FF2B5EF4-FFF2-40B4-BE49-F238E27FC236}">
                <a16:creationId xmlns:a16="http://schemas.microsoft.com/office/drawing/2014/main" id="{E87E606F-DCA0-01EF-933A-33DEA7BC36AA}"/>
              </a:ext>
            </a:extLst>
          </p:cNvPr>
          <p:cNvPicPr>
            <a:picLocks noChangeAspect="1"/>
          </p:cNvPicPr>
          <p:nvPr/>
        </p:nvPicPr>
        <p:blipFill>
          <a:blip r:embed="rId3"/>
          <a:stretch>
            <a:fillRect/>
          </a:stretch>
        </p:blipFill>
        <p:spPr>
          <a:xfrm>
            <a:off x="6236193" y="707439"/>
            <a:ext cx="2667000" cy="1714500"/>
          </a:xfrm>
          <a:prstGeom prst="rect">
            <a:avLst/>
          </a:prstGeom>
        </p:spPr>
      </p:pic>
      <p:pic>
        <p:nvPicPr>
          <p:cNvPr id="4" name="Picture 3">
            <a:extLst>
              <a:ext uri="{FF2B5EF4-FFF2-40B4-BE49-F238E27FC236}">
                <a16:creationId xmlns:a16="http://schemas.microsoft.com/office/drawing/2014/main" id="{3D1542F0-C5BF-013B-D02E-E2BEE8FF1B05}"/>
              </a:ext>
            </a:extLst>
          </p:cNvPr>
          <p:cNvPicPr>
            <a:picLocks noChangeAspect="1"/>
          </p:cNvPicPr>
          <p:nvPr/>
        </p:nvPicPr>
        <p:blipFill>
          <a:blip r:embed="rId4"/>
          <a:stretch>
            <a:fillRect/>
          </a:stretch>
        </p:blipFill>
        <p:spPr>
          <a:xfrm>
            <a:off x="4781550" y="2557462"/>
            <a:ext cx="2628900" cy="1743075"/>
          </a:xfrm>
          <a:prstGeom prst="rect">
            <a:avLst/>
          </a:prstGeom>
        </p:spPr>
      </p:pic>
      <p:pic>
        <p:nvPicPr>
          <p:cNvPr id="5" name="Picture 4">
            <a:extLst>
              <a:ext uri="{FF2B5EF4-FFF2-40B4-BE49-F238E27FC236}">
                <a16:creationId xmlns:a16="http://schemas.microsoft.com/office/drawing/2014/main" id="{94F44E93-5106-B2AD-105F-35431A9C6800}"/>
              </a:ext>
            </a:extLst>
          </p:cNvPr>
          <p:cNvPicPr>
            <a:picLocks noChangeAspect="1"/>
          </p:cNvPicPr>
          <p:nvPr/>
        </p:nvPicPr>
        <p:blipFill>
          <a:blip r:embed="rId5"/>
          <a:stretch>
            <a:fillRect/>
          </a:stretch>
        </p:blipFill>
        <p:spPr>
          <a:xfrm>
            <a:off x="6378446" y="4681148"/>
            <a:ext cx="5238750" cy="2105025"/>
          </a:xfrm>
          <a:prstGeom prst="rect">
            <a:avLst/>
          </a:prstGeom>
        </p:spPr>
      </p:pic>
    </p:spTree>
    <p:extLst>
      <p:ext uri="{BB962C8B-B14F-4D97-AF65-F5344CB8AC3E}">
        <p14:creationId xmlns:p14="http://schemas.microsoft.com/office/powerpoint/2010/main" val="1306433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B677F4-9FA2-C481-49FD-AE6FC4B8C4CF}"/>
              </a:ext>
            </a:extLst>
          </p:cNvPr>
          <p:cNvPicPr>
            <a:picLocks noChangeAspect="1"/>
          </p:cNvPicPr>
          <p:nvPr/>
        </p:nvPicPr>
        <p:blipFill>
          <a:blip r:embed="rId2"/>
          <a:stretch>
            <a:fillRect/>
          </a:stretch>
        </p:blipFill>
        <p:spPr>
          <a:xfrm>
            <a:off x="1031830" y="0"/>
            <a:ext cx="10128340" cy="6858000"/>
          </a:xfrm>
          <a:prstGeom prst="rect">
            <a:avLst/>
          </a:prstGeom>
        </p:spPr>
      </p:pic>
    </p:spTree>
    <p:extLst>
      <p:ext uri="{BB962C8B-B14F-4D97-AF65-F5344CB8AC3E}">
        <p14:creationId xmlns:p14="http://schemas.microsoft.com/office/powerpoint/2010/main" val="365733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124C64-E237-9415-CA68-C9092D154E8A}"/>
              </a:ext>
            </a:extLst>
          </p:cNvPr>
          <p:cNvPicPr>
            <a:picLocks noChangeAspect="1"/>
          </p:cNvPicPr>
          <p:nvPr/>
        </p:nvPicPr>
        <p:blipFill>
          <a:blip r:embed="rId2"/>
          <a:stretch>
            <a:fillRect/>
          </a:stretch>
        </p:blipFill>
        <p:spPr>
          <a:xfrm>
            <a:off x="2245401" y="0"/>
            <a:ext cx="7701197" cy="6858000"/>
          </a:xfrm>
          <a:prstGeom prst="rect">
            <a:avLst/>
          </a:prstGeom>
        </p:spPr>
      </p:pic>
    </p:spTree>
    <p:extLst>
      <p:ext uri="{BB962C8B-B14F-4D97-AF65-F5344CB8AC3E}">
        <p14:creationId xmlns:p14="http://schemas.microsoft.com/office/powerpoint/2010/main" val="938174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08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36EB2-4D60-9F7D-987C-FDC0C65EC2CC}"/>
              </a:ext>
            </a:extLst>
          </p:cNvPr>
          <p:cNvSpPr txBox="1"/>
          <p:nvPr/>
        </p:nvSpPr>
        <p:spPr>
          <a:xfrm>
            <a:off x="1309320" y="746320"/>
            <a:ext cx="8815067" cy="4801314"/>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Among domestic waste the most problematic is industrial, domestic packing and packing for food products (mineral, alcoholic and non-alcoholic beverage). </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For manufacturing of this kind of packing are</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Used: polyethylene terephthalate, polyethylene, polypropylene and other organic polymers.</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After product’s consumption the volume of amortized packing is growing in a large quantities in the environment, and creates adverse ecological situation that causes the necessity of its (as secondary raw material) reprocessing. </a:t>
            </a:r>
            <a:endParaRPr lang="en-US" sz="2400" dirty="0"/>
          </a:p>
        </p:txBody>
      </p:sp>
    </p:spTree>
    <p:extLst>
      <p:ext uri="{BB962C8B-B14F-4D97-AF65-F5344CB8AC3E}">
        <p14:creationId xmlns:p14="http://schemas.microsoft.com/office/powerpoint/2010/main" val="130082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C57F33-78BC-FDC3-00EB-0E0A7D330467}"/>
              </a:ext>
            </a:extLst>
          </p:cNvPr>
          <p:cNvSpPr txBox="1"/>
          <p:nvPr/>
        </p:nvSpPr>
        <p:spPr>
          <a:xfrm>
            <a:off x="1169107" y="381577"/>
            <a:ext cx="8559355" cy="6001643"/>
          </a:xfrm>
          <a:prstGeom prst="rect">
            <a:avLst/>
          </a:prstGeom>
          <a:noFill/>
        </p:spPr>
        <p:txBody>
          <a:bodyPr wrap="square">
            <a:spAutoFit/>
          </a:bodyPr>
          <a:lstStyle/>
          <a:p>
            <a:pPr marL="0" marR="0" indent="22860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Direct copying of the current technologies of waste reprocessing from developed countries to developing ones, namely, in Georgia’s realia is inexpedient and prospectless due to the following reasons:</a:t>
            </a:r>
          </a:p>
          <a:p>
            <a:pPr marL="0" marR="0" indent="22860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Current technologies are meant for large-tonnage productions, supply of which with raw materials for developing and small countries is virtually impossible;</a:t>
            </a:r>
          </a:p>
          <a:p>
            <a:pPr marR="0" lvl="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Technology and technical equipment are expensive;</a:t>
            </a:r>
          </a:p>
          <a:p>
            <a:pPr marL="342900" marR="0" lvl="0" indent="-342900" algn="just">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Large-tonnage enterprises can’t provide the observation of corresponding environmental standards and frequently create adverse ecological situation both at the enterprise, and on its adjacent territory; For developing countries the technologies designed for low-tonnage production should be considered as prospective. </a:t>
            </a:r>
          </a:p>
        </p:txBody>
      </p:sp>
    </p:spTree>
    <p:extLst>
      <p:ext uri="{BB962C8B-B14F-4D97-AF65-F5344CB8AC3E}">
        <p14:creationId xmlns:p14="http://schemas.microsoft.com/office/powerpoint/2010/main" val="418752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AF9773-2D5E-800E-8EAB-2F04CFEC5DC5}"/>
              </a:ext>
            </a:extLst>
          </p:cNvPr>
          <p:cNvSpPr txBox="1"/>
          <p:nvPr/>
        </p:nvSpPr>
        <p:spPr>
          <a:xfrm>
            <a:off x="1310510" y="551260"/>
            <a:ext cx="7333870" cy="5262979"/>
          </a:xfrm>
          <a:prstGeom prst="rect">
            <a:avLst/>
          </a:prstGeom>
          <a:noFill/>
        </p:spPr>
        <p:txBody>
          <a:bodyPr wrap="square">
            <a:spAutoFit/>
          </a:bodyPr>
          <a:lstStyle/>
          <a:p>
            <a:pPr marL="0" marR="0" indent="22860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Their advantages are caused by the accessibility and cheapness of enterprise’s supply with raw materials;</a:t>
            </a:r>
          </a:p>
          <a:p>
            <a:pPr marL="0" marR="0" indent="22860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indent="22860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by small quantities of capital investments; </a:t>
            </a:r>
          </a:p>
          <a:p>
            <a:pPr marL="0" marR="0" indent="22860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indent="22860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by simplicity of management of production processes and observation of environmental safety standards.</a:t>
            </a:r>
          </a:p>
          <a:p>
            <a:pPr marL="0" marR="0" indent="22860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indent="22860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Taking into account all abovementioned the waste recycling method has been proposed by us at the laboratory level as a result of which is possible to get the competitive products highly sought (in-demand) at the local consumer market, and necessary for </a:t>
            </a:r>
            <a:r>
              <a:rPr lang="en-US" sz="2400" b="1" dirty="0">
                <a:solidFill>
                  <a:srgbClr val="FF0000"/>
                </a:solidFill>
                <a:effectLst/>
                <a:latin typeface="Times New Roman" panose="02020603050405020304" pitchFamily="18" charset="0"/>
                <a:ea typeface="Times New Roman" panose="02020603050405020304" pitchFamily="18" charset="0"/>
              </a:rPr>
              <a:t>construction industry – facing, decorative and roof slabs (plates).</a:t>
            </a:r>
          </a:p>
        </p:txBody>
      </p:sp>
    </p:spTree>
    <p:extLst>
      <p:ext uri="{BB962C8B-B14F-4D97-AF65-F5344CB8AC3E}">
        <p14:creationId xmlns:p14="http://schemas.microsoft.com/office/powerpoint/2010/main" val="376375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EC3CA6-8D49-3199-9E59-4FED28EE2993}"/>
              </a:ext>
            </a:extLst>
          </p:cNvPr>
          <p:cNvSpPr txBox="1"/>
          <p:nvPr/>
        </p:nvSpPr>
        <p:spPr>
          <a:xfrm>
            <a:off x="2562815" y="425614"/>
            <a:ext cx="6707646" cy="5693866"/>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By proposed methos of recycling of industrial and domestic plastic waste, as a result of which is determined that on the basis of amortized packing manufactured from </a:t>
            </a:r>
            <a:r>
              <a:rPr lang="en-US" sz="2800" dirty="0">
                <a:solidFill>
                  <a:srgbClr val="FF0000"/>
                </a:solidFill>
                <a:effectLst/>
                <a:latin typeface="Times New Roman" panose="02020603050405020304" pitchFamily="18" charset="0"/>
                <a:ea typeface="Times New Roman" panose="02020603050405020304" pitchFamily="18" charset="0"/>
              </a:rPr>
              <a:t>polyethylene terephthalate, polyethylene, polypropylene, as well as limestone, tuff, sand, perlites</a:t>
            </a:r>
            <a:r>
              <a:rPr lang="en-US" sz="2800" dirty="0">
                <a:effectLst/>
                <a:latin typeface="Times New Roman" panose="02020603050405020304" pitchFamily="18" charset="0"/>
                <a:ea typeface="Times New Roman" panose="02020603050405020304" pitchFamily="18" charset="0"/>
              </a:rPr>
              <a:t> and other mineral raw materials, with the use of simple and low energy-consuming technology is possible to get the </a:t>
            </a:r>
            <a:r>
              <a:rPr lang="en-US" sz="2800" b="1" dirty="0">
                <a:solidFill>
                  <a:srgbClr val="FF0000"/>
                </a:solidFill>
                <a:effectLst/>
                <a:latin typeface="Times New Roman" panose="02020603050405020304" pitchFamily="18" charset="0"/>
                <a:ea typeface="Times New Roman" panose="02020603050405020304" pitchFamily="18" charset="0"/>
              </a:rPr>
              <a:t>high strength (&gt;10-30 MPa) wares (facing, decorative, roof slabs and other materials) highly-sought and saleable in the construction industry</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52370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62C227-4857-A2C9-9AC1-2C2725DF1BD8}"/>
              </a:ext>
            </a:extLst>
          </p:cNvPr>
          <p:cNvSpPr txBox="1"/>
          <p:nvPr/>
        </p:nvSpPr>
        <p:spPr>
          <a:xfrm>
            <a:off x="2811937" y="365735"/>
            <a:ext cx="6568125" cy="5262979"/>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The getting of extremely high-strength and high-density products is possible in case of the use of sand as filler and binding agent in the amortized packing for food products.</a:t>
            </a:r>
          </a:p>
          <a:p>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This fact can be explained by the formation of relatively strong bonds between the molecules of binding agent and filler. </a:t>
            </a:r>
          </a:p>
          <a:p>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Based on the general theory of Lewis and Lux we can suppose that in the melting process takes place activation of alkalinity of hydroxylic groups existing in the molecules of binding agent and acid base interactions. </a:t>
            </a:r>
            <a:endParaRPr lang="en-US" sz="2400" dirty="0"/>
          </a:p>
        </p:txBody>
      </p:sp>
    </p:spTree>
    <p:extLst>
      <p:ext uri="{BB962C8B-B14F-4D97-AF65-F5344CB8AC3E}">
        <p14:creationId xmlns:p14="http://schemas.microsoft.com/office/powerpoint/2010/main" val="60510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6CA35D-1348-1A9B-6CEB-C7C4096D1F42}"/>
              </a:ext>
            </a:extLst>
          </p:cNvPr>
          <p:cNvSpPr txBox="1"/>
          <p:nvPr/>
        </p:nvSpPr>
        <p:spPr>
          <a:xfrm>
            <a:off x="2205398" y="536606"/>
            <a:ext cx="9300061" cy="1200329"/>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Developed method is implemented in laboratory scale and some characteristics of obtained products are established. Testing of obtained product was carried out on the silicate technology chair of Tbilisi Technical University (Table 1). Analysis of obtained results shows that the offered method of recycling of secondary raw materials (waste) should be considered as prospective.</a:t>
            </a:r>
            <a:endParaRPr lang="en-US" sz="20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239F1BD7-D0FC-0055-A170-A9169D3E8480}"/>
              </a:ext>
            </a:extLst>
          </p:cNvPr>
          <p:cNvPicPr>
            <a:picLocks noChangeAspect="1"/>
          </p:cNvPicPr>
          <p:nvPr/>
        </p:nvPicPr>
        <p:blipFill>
          <a:blip r:embed="rId2"/>
          <a:stretch>
            <a:fillRect/>
          </a:stretch>
        </p:blipFill>
        <p:spPr>
          <a:xfrm>
            <a:off x="3769581" y="2571145"/>
            <a:ext cx="8187225" cy="2195244"/>
          </a:xfrm>
          <a:prstGeom prst="rect">
            <a:avLst/>
          </a:prstGeom>
        </p:spPr>
      </p:pic>
      <p:pic>
        <p:nvPicPr>
          <p:cNvPr id="2" name="Picture 1">
            <a:extLst>
              <a:ext uri="{FF2B5EF4-FFF2-40B4-BE49-F238E27FC236}">
                <a16:creationId xmlns:a16="http://schemas.microsoft.com/office/drawing/2014/main" id="{361D8A19-1EE8-7E0E-AA0C-CB1774F142DF}"/>
              </a:ext>
            </a:extLst>
          </p:cNvPr>
          <p:cNvPicPr>
            <a:picLocks noChangeAspect="1"/>
          </p:cNvPicPr>
          <p:nvPr/>
        </p:nvPicPr>
        <p:blipFill>
          <a:blip r:embed="rId3"/>
          <a:stretch>
            <a:fillRect/>
          </a:stretch>
        </p:blipFill>
        <p:spPr>
          <a:xfrm>
            <a:off x="321013" y="2054679"/>
            <a:ext cx="4007795" cy="4003183"/>
          </a:xfrm>
          <a:prstGeom prst="rect">
            <a:avLst/>
          </a:prstGeom>
        </p:spPr>
      </p:pic>
    </p:spTree>
    <p:extLst>
      <p:ext uri="{BB962C8B-B14F-4D97-AF65-F5344CB8AC3E}">
        <p14:creationId xmlns:p14="http://schemas.microsoft.com/office/powerpoint/2010/main" val="345843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83E700-6D3A-5583-FE51-9F477B38253F}"/>
              </a:ext>
            </a:extLst>
          </p:cNvPr>
          <p:cNvGraphicFramePr>
            <a:graphicFrameLocks noGrp="1"/>
          </p:cNvGraphicFramePr>
          <p:nvPr>
            <p:extLst>
              <p:ext uri="{D42A27DB-BD31-4B8C-83A1-F6EECF244321}">
                <p14:modId xmlns:p14="http://schemas.microsoft.com/office/powerpoint/2010/main" val="2356072001"/>
              </p:ext>
            </p:extLst>
          </p:nvPr>
        </p:nvGraphicFramePr>
        <p:xfrm>
          <a:off x="1586204" y="4002833"/>
          <a:ext cx="8896401" cy="2954148"/>
        </p:xfrm>
        <a:graphic>
          <a:graphicData uri="http://schemas.openxmlformats.org/drawingml/2006/table">
            <a:tbl>
              <a:tblPr firstRow="1" firstCol="1" lastRow="1" lastCol="1" bandRow="1" bandCol="1">
                <a:tableStyleId>{5C22544A-7EE6-4342-B048-85BDC9FD1C3A}</a:tableStyleId>
              </a:tblPr>
              <a:tblGrid>
                <a:gridCol w="1041017">
                  <a:extLst>
                    <a:ext uri="{9D8B030D-6E8A-4147-A177-3AD203B41FA5}">
                      <a16:colId xmlns:a16="http://schemas.microsoft.com/office/drawing/2014/main" val="2854936764"/>
                    </a:ext>
                  </a:extLst>
                </a:gridCol>
                <a:gridCol w="7855384">
                  <a:extLst>
                    <a:ext uri="{9D8B030D-6E8A-4147-A177-3AD203B41FA5}">
                      <a16:colId xmlns:a16="http://schemas.microsoft.com/office/drawing/2014/main" val="2863828690"/>
                    </a:ext>
                  </a:extLst>
                </a:gridCol>
              </a:tblGrid>
              <a:tr h="2954148">
                <a:tc>
                  <a:txBody>
                    <a:bodyPr/>
                    <a:lstStyle/>
                    <a:p>
                      <a:pPr marL="0" marR="0">
                        <a:spcBef>
                          <a:spcPts val="0"/>
                        </a:spcBef>
                        <a:spcAft>
                          <a:spcPts val="0"/>
                        </a:spcAft>
                      </a:pPr>
                      <a:r>
                        <a:rPr lang="ka-GE" sz="12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Selection, manufacturing and testing of press-forms.</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Designing, equipment with devices and testing of operational capability of pilot line.</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Preparation of  burden </a:t>
                      </a:r>
                      <a:r>
                        <a:rPr lang="en-US" sz="1600" dirty="0" err="1">
                          <a:effectLst/>
                        </a:rPr>
                        <a:t>constitutents</a:t>
                      </a:r>
                      <a:r>
                        <a:rPr lang="en-US" sz="1600" dirty="0">
                          <a:effectLst/>
                        </a:rPr>
                        <a:t> and manufacturing of articles (wares).</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Testing and diagnostics of received products on pilot-building site.</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Producing of project data of the line for industrial applications and drawing up of business-plan</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0733"/>
                  </a:ext>
                </a:extLst>
              </a:tr>
            </a:tbl>
          </a:graphicData>
        </a:graphic>
      </p:graphicFrame>
      <p:graphicFrame>
        <p:nvGraphicFramePr>
          <p:cNvPr id="5" name="Table 4">
            <a:extLst>
              <a:ext uri="{FF2B5EF4-FFF2-40B4-BE49-F238E27FC236}">
                <a16:creationId xmlns:a16="http://schemas.microsoft.com/office/drawing/2014/main" id="{778F5D39-C4E1-4252-856B-27584C6A1F0B}"/>
              </a:ext>
            </a:extLst>
          </p:cNvPr>
          <p:cNvGraphicFramePr>
            <a:graphicFrameLocks noGrp="1"/>
          </p:cNvGraphicFramePr>
          <p:nvPr>
            <p:extLst>
              <p:ext uri="{D42A27DB-BD31-4B8C-83A1-F6EECF244321}">
                <p14:modId xmlns:p14="http://schemas.microsoft.com/office/powerpoint/2010/main" val="1701897046"/>
              </p:ext>
            </p:extLst>
          </p:nvPr>
        </p:nvGraphicFramePr>
        <p:xfrm>
          <a:off x="1586204" y="464801"/>
          <a:ext cx="8896402" cy="3368350"/>
        </p:xfrm>
        <a:graphic>
          <a:graphicData uri="http://schemas.openxmlformats.org/drawingml/2006/table">
            <a:tbl>
              <a:tblPr firstRow="1" firstCol="1" lastRow="1" lastCol="1" bandRow="1" bandCol="1">
                <a:tableStyleId>{5C22544A-7EE6-4342-B048-85BDC9FD1C3A}</a:tableStyleId>
              </a:tblPr>
              <a:tblGrid>
                <a:gridCol w="1041017">
                  <a:extLst>
                    <a:ext uri="{9D8B030D-6E8A-4147-A177-3AD203B41FA5}">
                      <a16:colId xmlns:a16="http://schemas.microsoft.com/office/drawing/2014/main" val="431151032"/>
                    </a:ext>
                  </a:extLst>
                </a:gridCol>
                <a:gridCol w="7855385">
                  <a:extLst>
                    <a:ext uri="{9D8B030D-6E8A-4147-A177-3AD203B41FA5}">
                      <a16:colId xmlns:a16="http://schemas.microsoft.com/office/drawing/2014/main" val="656236230"/>
                    </a:ext>
                  </a:extLst>
                </a:gridCol>
              </a:tblGrid>
              <a:tr h="2591038">
                <a:tc>
                  <a:txBody>
                    <a:bodyPr/>
                    <a:lstStyle/>
                    <a:p>
                      <a:pPr marL="0" marR="0">
                        <a:spcBef>
                          <a:spcPts val="0"/>
                        </a:spcBef>
                        <a:spcAft>
                          <a:spcPts val="0"/>
                        </a:spcAft>
                      </a:pPr>
                      <a:r>
                        <a:rPr lang="ka-GE"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Monitoring of solid domestic and industrial waste.</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Arrangement of the line for laboratory researches.</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Manufacturing of burden constituents, </a:t>
                      </a:r>
                      <a:r>
                        <a:rPr lang="en-US" sz="1600" dirty="0" err="1">
                          <a:effectLst/>
                        </a:rPr>
                        <a:t>stablishment</a:t>
                      </a:r>
                      <a:r>
                        <a:rPr lang="en-US" sz="1600" dirty="0">
                          <a:effectLst/>
                        </a:rPr>
                        <a:t> of optimal parameters of their granulometry, thermomechanical processing, and pressure.</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Study of mechanisms of interaction between burden constituents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453961"/>
                  </a:ext>
                </a:extLst>
              </a:tr>
              <a:tr h="777312">
                <a:tc>
                  <a:txBody>
                    <a:bodyPr/>
                    <a:lstStyle/>
                    <a:p>
                      <a:pPr marL="0" marR="0">
                        <a:spcBef>
                          <a:spcPts val="0"/>
                        </a:spcBef>
                        <a:spcAft>
                          <a:spcPts val="0"/>
                        </a:spcAft>
                      </a:pPr>
                      <a:r>
                        <a:rPr lang="ka-GE" sz="12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Manufacturing of samples and study of their mechanical, physical and mechanical, and operating characteristics.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74061345"/>
                  </a:ext>
                </a:extLst>
              </a:tr>
            </a:tbl>
          </a:graphicData>
        </a:graphic>
      </p:graphicFrame>
    </p:spTree>
    <p:extLst>
      <p:ext uri="{BB962C8B-B14F-4D97-AF65-F5344CB8AC3E}">
        <p14:creationId xmlns:p14="http://schemas.microsoft.com/office/powerpoint/2010/main" val="1342663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2424</Words>
  <Application>Microsoft Office PowerPoint</Application>
  <PresentationFormat>Widescreen</PresentationFormat>
  <Paragraphs>132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Georgia</vt:lpstr>
      <vt:lpstr>Symbol</vt:lpstr>
      <vt:lpstr>Times New Roman</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out and testing of the technology of complex recycling of technogenic and anthropogenic solid wastes</dc:title>
  <dc:creator>Lili Arabuli (120949)</dc:creator>
  <cp:lastModifiedBy>Lili Arabuli</cp:lastModifiedBy>
  <cp:revision>5</cp:revision>
  <dcterms:created xsi:type="dcterms:W3CDTF">2022-07-06T14:19:17Z</dcterms:created>
  <dcterms:modified xsi:type="dcterms:W3CDTF">2022-07-12T06:14:05Z</dcterms:modified>
</cp:coreProperties>
</file>